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797675" cy="987425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53"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593D474A-F41D-40F7-BE52-A769C512029A}" type="datetimeFigureOut">
              <a:rPr lang="hu-HU" smtClean="0"/>
              <a:t>2013.07.06.</a:t>
            </a:fld>
            <a:endParaRPr lang="hu-HU"/>
          </a:p>
        </p:txBody>
      </p:sp>
      <p:sp>
        <p:nvSpPr>
          <p:cNvPr id="4" name="Diakép helye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08C9B594-F8CD-4B11-9CFB-ADB8F1936275}" type="slidenum">
              <a:rPr lang="hu-HU" smtClean="0"/>
              <a:t>‹#›</a:t>
            </a:fld>
            <a:endParaRPr lang="hu-HU"/>
          </a:p>
        </p:txBody>
      </p:sp>
    </p:spTree>
    <p:extLst>
      <p:ext uri="{BB962C8B-B14F-4D97-AF65-F5344CB8AC3E}">
        <p14:creationId xmlns:p14="http://schemas.microsoft.com/office/powerpoint/2010/main" val="2948404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08C9B594-F8CD-4B11-9CFB-ADB8F1936275}" type="slidenum">
              <a:rPr lang="hu-HU" smtClean="0"/>
              <a:t>4</a:t>
            </a:fld>
            <a:endParaRPr lang="hu-HU"/>
          </a:p>
        </p:txBody>
      </p:sp>
    </p:spTree>
    <p:extLst>
      <p:ext uri="{BB962C8B-B14F-4D97-AF65-F5344CB8AC3E}">
        <p14:creationId xmlns:p14="http://schemas.microsoft.com/office/powerpoint/2010/main" val="666144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0D8B0905-5D24-4934-BD75-458FADD8259D}" type="datetimeFigureOut">
              <a:rPr lang="hu-HU" smtClean="0"/>
              <a:t>2013.07.06.</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8C3A9E92-18CF-4DFA-9B03-91EEC5790CA9}" type="slidenum">
              <a:rPr lang="hu-HU" smtClean="0"/>
              <a:t>‹#›</a:t>
            </a:fld>
            <a:endParaRPr lang="hu-HU"/>
          </a:p>
        </p:txBody>
      </p:sp>
    </p:spTree>
    <p:extLst>
      <p:ext uri="{BB962C8B-B14F-4D97-AF65-F5344CB8AC3E}">
        <p14:creationId xmlns:p14="http://schemas.microsoft.com/office/powerpoint/2010/main" val="3604496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0D8B0905-5D24-4934-BD75-458FADD8259D}" type="datetimeFigureOut">
              <a:rPr lang="hu-HU" smtClean="0"/>
              <a:t>2013.07.06.</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8C3A9E92-18CF-4DFA-9B03-91EEC5790CA9}" type="slidenum">
              <a:rPr lang="hu-HU" smtClean="0"/>
              <a:t>‹#›</a:t>
            </a:fld>
            <a:endParaRPr lang="hu-HU"/>
          </a:p>
        </p:txBody>
      </p:sp>
    </p:spTree>
    <p:extLst>
      <p:ext uri="{BB962C8B-B14F-4D97-AF65-F5344CB8AC3E}">
        <p14:creationId xmlns:p14="http://schemas.microsoft.com/office/powerpoint/2010/main" val="2255977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0D8B0905-5D24-4934-BD75-458FADD8259D}" type="datetimeFigureOut">
              <a:rPr lang="hu-HU" smtClean="0"/>
              <a:t>2013.07.06.</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8C3A9E92-18CF-4DFA-9B03-91EEC5790CA9}" type="slidenum">
              <a:rPr lang="hu-HU" smtClean="0"/>
              <a:t>‹#›</a:t>
            </a:fld>
            <a:endParaRPr lang="hu-HU"/>
          </a:p>
        </p:txBody>
      </p:sp>
    </p:spTree>
    <p:extLst>
      <p:ext uri="{BB962C8B-B14F-4D97-AF65-F5344CB8AC3E}">
        <p14:creationId xmlns:p14="http://schemas.microsoft.com/office/powerpoint/2010/main" val="274043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0D8B0905-5D24-4934-BD75-458FADD8259D}" type="datetimeFigureOut">
              <a:rPr lang="hu-HU" smtClean="0"/>
              <a:t>2013.07.06.</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8C3A9E92-18CF-4DFA-9B03-91EEC5790CA9}" type="slidenum">
              <a:rPr lang="hu-HU" smtClean="0"/>
              <a:t>‹#›</a:t>
            </a:fld>
            <a:endParaRPr lang="hu-HU"/>
          </a:p>
        </p:txBody>
      </p:sp>
    </p:spTree>
    <p:extLst>
      <p:ext uri="{BB962C8B-B14F-4D97-AF65-F5344CB8AC3E}">
        <p14:creationId xmlns:p14="http://schemas.microsoft.com/office/powerpoint/2010/main" val="3334350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0D8B0905-5D24-4934-BD75-458FADD8259D}" type="datetimeFigureOut">
              <a:rPr lang="hu-HU" smtClean="0"/>
              <a:t>2013.07.06.</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8C3A9E92-18CF-4DFA-9B03-91EEC5790CA9}" type="slidenum">
              <a:rPr lang="hu-HU" smtClean="0"/>
              <a:t>‹#›</a:t>
            </a:fld>
            <a:endParaRPr lang="hu-HU"/>
          </a:p>
        </p:txBody>
      </p:sp>
    </p:spTree>
    <p:extLst>
      <p:ext uri="{BB962C8B-B14F-4D97-AF65-F5344CB8AC3E}">
        <p14:creationId xmlns:p14="http://schemas.microsoft.com/office/powerpoint/2010/main" val="1346058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0D8B0905-5D24-4934-BD75-458FADD8259D}" type="datetimeFigureOut">
              <a:rPr lang="hu-HU" smtClean="0"/>
              <a:t>2013.07.06.</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8C3A9E92-18CF-4DFA-9B03-91EEC5790CA9}" type="slidenum">
              <a:rPr lang="hu-HU" smtClean="0"/>
              <a:t>‹#›</a:t>
            </a:fld>
            <a:endParaRPr lang="hu-HU"/>
          </a:p>
        </p:txBody>
      </p:sp>
    </p:spTree>
    <p:extLst>
      <p:ext uri="{BB962C8B-B14F-4D97-AF65-F5344CB8AC3E}">
        <p14:creationId xmlns:p14="http://schemas.microsoft.com/office/powerpoint/2010/main" val="1537648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0D8B0905-5D24-4934-BD75-458FADD8259D}" type="datetimeFigureOut">
              <a:rPr lang="hu-HU" smtClean="0"/>
              <a:t>2013.07.06.</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8C3A9E92-18CF-4DFA-9B03-91EEC5790CA9}" type="slidenum">
              <a:rPr lang="hu-HU" smtClean="0"/>
              <a:t>‹#›</a:t>
            </a:fld>
            <a:endParaRPr lang="hu-HU"/>
          </a:p>
        </p:txBody>
      </p:sp>
    </p:spTree>
    <p:extLst>
      <p:ext uri="{BB962C8B-B14F-4D97-AF65-F5344CB8AC3E}">
        <p14:creationId xmlns:p14="http://schemas.microsoft.com/office/powerpoint/2010/main" val="3574135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0D8B0905-5D24-4934-BD75-458FADD8259D}" type="datetimeFigureOut">
              <a:rPr lang="hu-HU" smtClean="0"/>
              <a:t>2013.07.06.</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8C3A9E92-18CF-4DFA-9B03-91EEC5790CA9}" type="slidenum">
              <a:rPr lang="hu-HU" smtClean="0"/>
              <a:t>‹#›</a:t>
            </a:fld>
            <a:endParaRPr lang="hu-HU"/>
          </a:p>
        </p:txBody>
      </p:sp>
    </p:spTree>
    <p:extLst>
      <p:ext uri="{BB962C8B-B14F-4D97-AF65-F5344CB8AC3E}">
        <p14:creationId xmlns:p14="http://schemas.microsoft.com/office/powerpoint/2010/main" val="3575772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0D8B0905-5D24-4934-BD75-458FADD8259D}" type="datetimeFigureOut">
              <a:rPr lang="hu-HU" smtClean="0"/>
              <a:t>2013.07.06.</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8C3A9E92-18CF-4DFA-9B03-91EEC5790CA9}" type="slidenum">
              <a:rPr lang="hu-HU" smtClean="0"/>
              <a:t>‹#›</a:t>
            </a:fld>
            <a:endParaRPr lang="hu-HU"/>
          </a:p>
        </p:txBody>
      </p:sp>
    </p:spTree>
    <p:extLst>
      <p:ext uri="{BB962C8B-B14F-4D97-AF65-F5344CB8AC3E}">
        <p14:creationId xmlns:p14="http://schemas.microsoft.com/office/powerpoint/2010/main" val="1351774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0D8B0905-5D24-4934-BD75-458FADD8259D}" type="datetimeFigureOut">
              <a:rPr lang="hu-HU" smtClean="0"/>
              <a:t>2013.07.06.</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8C3A9E92-18CF-4DFA-9B03-91EEC5790CA9}" type="slidenum">
              <a:rPr lang="hu-HU" smtClean="0"/>
              <a:t>‹#›</a:t>
            </a:fld>
            <a:endParaRPr lang="hu-HU"/>
          </a:p>
        </p:txBody>
      </p:sp>
    </p:spTree>
    <p:extLst>
      <p:ext uri="{BB962C8B-B14F-4D97-AF65-F5344CB8AC3E}">
        <p14:creationId xmlns:p14="http://schemas.microsoft.com/office/powerpoint/2010/main" val="683616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0D8B0905-5D24-4934-BD75-458FADD8259D}" type="datetimeFigureOut">
              <a:rPr lang="hu-HU" smtClean="0"/>
              <a:t>2013.07.06.</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8C3A9E92-18CF-4DFA-9B03-91EEC5790CA9}" type="slidenum">
              <a:rPr lang="hu-HU" smtClean="0"/>
              <a:t>‹#›</a:t>
            </a:fld>
            <a:endParaRPr lang="hu-HU"/>
          </a:p>
        </p:txBody>
      </p:sp>
    </p:spTree>
    <p:extLst>
      <p:ext uri="{BB962C8B-B14F-4D97-AF65-F5344CB8AC3E}">
        <p14:creationId xmlns:p14="http://schemas.microsoft.com/office/powerpoint/2010/main" val="1917250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8B0905-5D24-4934-BD75-458FADD8259D}" type="datetimeFigureOut">
              <a:rPr lang="hu-HU" smtClean="0"/>
              <a:t>2013.07.06.</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3A9E92-18CF-4DFA-9B03-91EEC5790CA9}" type="slidenum">
              <a:rPr lang="hu-HU" smtClean="0"/>
              <a:t>‹#›</a:t>
            </a:fld>
            <a:endParaRPr lang="hu-HU"/>
          </a:p>
        </p:txBody>
      </p:sp>
    </p:spTree>
    <p:extLst>
      <p:ext uri="{BB962C8B-B14F-4D97-AF65-F5344CB8AC3E}">
        <p14:creationId xmlns:p14="http://schemas.microsoft.com/office/powerpoint/2010/main" val="81928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daszkalovics.h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dirty="0" smtClean="0"/>
              <a:t>design</a:t>
            </a:r>
            <a:r>
              <a:rPr lang="hu-HU" i="1" dirty="0" smtClean="0"/>
              <a:t>jog</a:t>
            </a:r>
            <a:endParaRPr lang="hu-HU" i="1" dirty="0"/>
          </a:p>
        </p:txBody>
      </p:sp>
      <p:sp>
        <p:nvSpPr>
          <p:cNvPr id="3" name="Alcím 2"/>
          <p:cNvSpPr>
            <a:spLocks noGrp="1"/>
          </p:cNvSpPr>
          <p:nvPr>
            <p:ph type="subTitle" idx="1"/>
          </p:nvPr>
        </p:nvSpPr>
        <p:spPr/>
        <p:txBody>
          <a:bodyPr>
            <a:normAutofit fontScale="70000" lnSpcReduction="20000"/>
          </a:bodyPr>
          <a:lstStyle/>
          <a:p>
            <a:r>
              <a:rPr lang="hu-HU" dirty="0" err="1" smtClean="0"/>
              <a:t>dr.Daszkalovics</a:t>
            </a:r>
            <a:r>
              <a:rPr lang="hu-HU" dirty="0" smtClean="0"/>
              <a:t> Katalin</a:t>
            </a:r>
          </a:p>
          <a:p>
            <a:r>
              <a:rPr lang="hu-HU" dirty="0" smtClean="0"/>
              <a:t>ügyvéd</a:t>
            </a:r>
          </a:p>
          <a:p>
            <a:r>
              <a:rPr lang="hu-HU" dirty="0" smtClean="0"/>
              <a:t>1054 Budapest, Szemere u. 21.</a:t>
            </a:r>
          </a:p>
          <a:p>
            <a:r>
              <a:rPr lang="hu-HU" dirty="0" smtClean="0"/>
              <a:t>+36 209 225 893</a:t>
            </a:r>
          </a:p>
          <a:p>
            <a:r>
              <a:rPr lang="hu-HU" dirty="0" err="1" smtClean="0">
                <a:hlinkClick r:id="rId2"/>
              </a:rPr>
              <a:t>www.daszkalovics.hu</a:t>
            </a:r>
            <a:endParaRPr lang="hu-HU" dirty="0" smtClean="0"/>
          </a:p>
          <a:p>
            <a:endParaRPr lang="hu-HU" dirty="0"/>
          </a:p>
        </p:txBody>
      </p:sp>
    </p:spTree>
    <p:extLst>
      <p:ext uri="{BB962C8B-B14F-4D97-AF65-F5344CB8AC3E}">
        <p14:creationId xmlns:p14="http://schemas.microsoft.com/office/powerpoint/2010/main" val="2843041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 design jogi védelme</a:t>
            </a:r>
            <a:endParaRPr lang="hu-HU" dirty="0"/>
          </a:p>
        </p:txBody>
      </p:sp>
      <p:sp>
        <p:nvSpPr>
          <p:cNvPr id="3" name="Tartalom helye 2"/>
          <p:cNvSpPr>
            <a:spLocks noGrp="1"/>
          </p:cNvSpPr>
          <p:nvPr>
            <p:ph idx="1"/>
          </p:nvPr>
        </p:nvSpPr>
        <p:spPr/>
        <p:txBody>
          <a:bodyPr>
            <a:normAutofit lnSpcReduction="10000"/>
          </a:bodyPr>
          <a:lstStyle/>
          <a:p>
            <a:r>
              <a:rPr lang="hu-HU" dirty="0" smtClean="0"/>
              <a:t>A design jogi védelmének eszközei:</a:t>
            </a:r>
          </a:p>
          <a:p>
            <a:r>
              <a:rPr lang="hu-HU" dirty="0" smtClean="0"/>
              <a:t>1. szerzői jogvédelem</a:t>
            </a:r>
          </a:p>
          <a:p>
            <a:r>
              <a:rPr lang="hu-HU" dirty="0" smtClean="0"/>
              <a:t>2. formatervezési mintaoltalom</a:t>
            </a:r>
          </a:p>
          <a:p>
            <a:r>
              <a:rPr lang="hu-HU" dirty="0" smtClean="0"/>
              <a:t>3. védjegy</a:t>
            </a:r>
          </a:p>
          <a:p>
            <a:r>
              <a:rPr lang="hu-HU" dirty="0" smtClean="0"/>
              <a:t>4. versenyjogi védelem</a:t>
            </a:r>
          </a:p>
          <a:p>
            <a:r>
              <a:rPr lang="hu-HU" dirty="0" err="1" smtClean="0"/>
              <a:t>Nemzeti-közösségi-nemzetközi</a:t>
            </a:r>
            <a:r>
              <a:rPr lang="hu-HU" dirty="0" smtClean="0"/>
              <a:t> szinteken</a:t>
            </a:r>
          </a:p>
          <a:p>
            <a:r>
              <a:rPr lang="hu-HU" dirty="0" smtClean="0"/>
              <a:t>Párhuzamos védelem (nem mindenhol, de) lehetséges: szerzői jogi és mintaoltalmi együtt</a:t>
            </a:r>
          </a:p>
        </p:txBody>
      </p:sp>
    </p:spTree>
    <p:extLst>
      <p:ext uri="{BB962C8B-B14F-4D97-AF65-F5344CB8AC3E}">
        <p14:creationId xmlns:p14="http://schemas.microsoft.com/office/powerpoint/2010/main" val="1615713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smtClean="0"/>
              <a:t>Formatervezési mintaoltalom Magyarországon</a:t>
            </a:r>
            <a:endParaRPr lang="hu-HU" dirty="0"/>
          </a:p>
        </p:txBody>
      </p:sp>
      <p:sp>
        <p:nvSpPr>
          <p:cNvPr id="3" name="Tartalom helye 2"/>
          <p:cNvSpPr>
            <a:spLocks noGrp="1"/>
          </p:cNvSpPr>
          <p:nvPr>
            <p:ph idx="1"/>
          </p:nvPr>
        </p:nvSpPr>
        <p:spPr/>
        <p:txBody>
          <a:bodyPr>
            <a:normAutofit fontScale="55000" lnSpcReduction="20000"/>
          </a:bodyPr>
          <a:lstStyle/>
          <a:p>
            <a:r>
              <a:rPr lang="hu-HU" sz="3800" b="1" dirty="0"/>
              <a:t>Először beszéljünk a formai követelményekről.</a:t>
            </a:r>
            <a:endParaRPr lang="hu-HU" sz="3800" dirty="0"/>
          </a:p>
          <a:p>
            <a:pPr lvl="0"/>
            <a:r>
              <a:rPr lang="hu-HU" sz="3800" dirty="0"/>
              <a:t>Nemzeti lajstromozás: </a:t>
            </a:r>
            <a:r>
              <a:rPr lang="hu-HU" sz="3800" dirty="0" smtClean="0"/>
              <a:t> csak </a:t>
            </a:r>
            <a:r>
              <a:rPr lang="hu-HU" sz="3800" dirty="0" err="1" smtClean="0"/>
              <a:t>Mo</a:t>
            </a:r>
            <a:r>
              <a:rPr lang="hu-HU" sz="3800" dirty="0"/>
              <a:t>. területére biztosít oltalmat.</a:t>
            </a:r>
          </a:p>
          <a:p>
            <a:r>
              <a:rPr lang="hu-HU" sz="3800" dirty="0"/>
              <a:t>bejelentési kérelmet kell benyújtani (formanyomtatvány)</a:t>
            </a:r>
          </a:p>
          <a:p>
            <a:pPr lvl="0"/>
            <a:r>
              <a:rPr lang="hu-HU" sz="3800" dirty="0"/>
              <a:t>mellékelni kell az oltalmazni kért minta grafikus ábrázolását (vagy fotóját) 3 azonos </a:t>
            </a:r>
            <a:r>
              <a:rPr lang="hu-HU" sz="3800" dirty="0" err="1"/>
              <a:t>pld.-ban</a:t>
            </a:r>
            <a:r>
              <a:rPr lang="hu-HU" sz="3800" dirty="0"/>
              <a:t>, </a:t>
            </a:r>
          </a:p>
          <a:p>
            <a:pPr lvl="0"/>
            <a:r>
              <a:rPr lang="hu-HU" sz="3800" dirty="0"/>
              <a:t>fel kell tüntetni a minta szerinti terméknek az ipari minták nemzetközi osztályozásának létesítésére vonatkozó Locarnói Megállapodásban meghatározott osztályjelzetét, a minta elnevezését. E kettőnek lehetőség szerint azonosnak kell lenni. Eltérés esetén (vagy ha nincs a Locarnói Megállapodásban ilyen elnevezés) ki kell fejeznie a névnek a termék rendeltetését. A név nem lehet fantáziaszó, gyártmány- vagy típusmegjelölés</a:t>
            </a:r>
          </a:p>
          <a:p>
            <a:pPr lvl="0"/>
            <a:r>
              <a:rPr lang="hu-HU" sz="3800" dirty="0"/>
              <a:t>egy bejelentésben több minta oltalmát is kérhetik (</a:t>
            </a:r>
            <a:r>
              <a:rPr lang="hu-HU" sz="3800" dirty="0" err="1"/>
              <a:t>max</a:t>
            </a:r>
            <a:r>
              <a:rPr lang="hu-HU" sz="3800" dirty="0"/>
              <a:t>. 50)</a:t>
            </a:r>
          </a:p>
          <a:p>
            <a:pPr lvl="0"/>
            <a:r>
              <a:rPr lang="hu-HU" sz="3800" dirty="0"/>
              <a:t>igénybe vehető ügyvéd vagy szabadalmi ügyvivő</a:t>
            </a:r>
          </a:p>
          <a:p>
            <a:pPr lvl="0"/>
            <a:r>
              <a:rPr lang="hu-HU" sz="3800" dirty="0"/>
              <a:t>mellékelni kell az igazgatási szolgáltatási díjat</a:t>
            </a:r>
          </a:p>
          <a:p>
            <a:endParaRPr lang="hu-HU" dirty="0"/>
          </a:p>
        </p:txBody>
      </p:sp>
    </p:spTree>
    <p:extLst>
      <p:ext uri="{BB962C8B-B14F-4D97-AF65-F5344CB8AC3E}">
        <p14:creationId xmlns:p14="http://schemas.microsoft.com/office/powerpoint/2010/main" val="2296214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smtClean="0"/>
              <a:t>Formatervezési mintaoltalmi bejelentés</a:t>
            </a:r>
            <a:endParaRPr lang="hu-HU" dirty="0"/>
          </a:p>
        </p:txBody>
      </p:sp>
      <p:sp>
        <p:nvSpPr>
          <p:cNvPr id="3" name="Tartalom helye 2"/>
          <p:cNvSpPr>
            <a:spLocks noGrp="1"/>
          </p:cNvSpPr>
          <p:nvPr>
            <p:ph idx="1"/>
          </p:nvPr>
        </p:nvSpPr>
        <p:spPr/>
        <p:txBody>
          <a:bodyPr/>
          <a:lstStyle/>
          <a:p>
            <a:r>
              <a:rPr lang="hu-HU" dirty="0" smtClean="0"/>
              <a:t>Gyakorlati tudnivalók:</a:t>
            </a:r>
          </a:p>
          <a:p>
            <a:r>
              <a:rPr lang="hu-HU" b="1" dirty="0" smtClean="0"/>
              <a:t>A bejelentés összeállítása</a:t>
            </a:r>
            <a:endParaRPr lang="hu-HU" dirty="0" smtClean="0"/>
          </a:p>
          <a:p>
            <a:endParaRPr lang="hu-HU" dirty="0"/>
          </a:p>
        </p:txBody>
      </p:sp>
      <p:graphicFrame>
        <p:nvGraphicFramePr>
          <p:cNvPr id="20" name="Táblázat 19"/>
          <p:cNvGraphicFramePr>
            <a:graphicFrameLocks noGrp="1"/>
          </p:cNvGraphicFramePr>
          <p:nvPr>
            <p:extLst>
              <p:ext uri="{D42A27DB-BD31-4B8C-83A1-F6EECF244321}">
                <p14:modId xmlns:p14="http://schemas.microsoft.com/office/powerpoint/2010/main" val="1997972101"/>
              </p:ext>
            </p:extLst>
          </p:nvPr>
        </p:nvGraphicFramePr>
        <p:xfrm>
          <a:off x="827584" y="2852936"/>
          <a:ext cx="6885295" cy="1523608"/>
        </p:xfrm>
        <a:graphic>
          <a:graphicData uri="http://schemas.openxmlformats.org/drawingml/2006/table">
            <a:tbl>
              <a:tblPr>
                <a:tableStyleId>{5C22544A-7EE6-4342-B048-85BDC9FD1C3A}</a:tableStyleId>
              </a:tblPr>
              <a:tblGrid>
                <a:gridCol w="6885295"/>
              </a:tblGrid>
              <a:tr h="1523608">
                <a:tc>
                  <a:txBody>
                    <a:bodyPr/>
                    <a:lstStyle/>
                    <a:p>
                      <a:pPr algn="just">
                        <a:spcAft>
                          <a:spcPts val="0"/>
                        </a:spcAft>
                      </a:pPr>
                      <a:r>
                        <a:rPr lang="hu-HU" sz="2000" dirty="0">
                          <a:effectLst/>
                        </a:rPr>
                        <a:t>Kérem a </a:t>
                      </a:r>
                      <a:r>
                        <a:rPr lang="hu-HU" sz="2000" u="sng" dirty="0">
                          <a:effectLst/>
                        </a:rPr>
                        <a:t>mellékelt ábrázoláson </a:t>
                      </a:r>
                      <a:r>
                        <a:rPr lang="hu-HU" sz="2000" dirty="0">
                          <a:effectLst/>
                        </a:rPr>
                        <a:t>bemutatott mintára (minták csoportjára), a formatervezési minták oltalmáról szóló 2001. évi XLVIII. törvény alapján, az oltalom megadását.</a:t>
                      </a:r>
                      <a:endParaRPr lang="hu-HU" sz="2000" dirty="0">
                        <a:effectLst/>
                        <a:latin typeface="Times New Roman"/>
                        <a:ea typeface="Times New Roman"/>
                      </a:endParaRPr>
                    </a:p>
                  </a:txBody>
                  <a:tcPr marL="44450" marR="44450" marT="0" marB="0"/>
                </a:tc>
              </a:tr>
            </a:tbl>
          </a:graphicData>
        </a:graphic>
      </p:graphicFrame>
    </p:spTree>
    <p:extLst>
      <p:ext uri="{BB962C8B-B14F-4D97-AF65-F5344CB8AC3E}">
        <p14:creationId xmlns:p14="http://schemas.microsoft.com/office/powerpoint/2010/main" val="313639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smtClean="0"/>
              <a:t>A formatervezési mintaoltalmi engedélyezési eljárás</a:t>
            </a:r>
            <a:endParaRPr lang="hu-HU" dirty="0"/>
          </a:p>
        </p:txBody>
      </p:sp>
      <p:sp>
        <p:nvSpPr>
          <p:cNvPr id="4" name="Tartalom helye 3"/>
          <p:cNvSpPr>
            <a:spLocks noGrp="1"/>
          </p:cNvSpPr>
          <p:nvPr>
            <p:ph idx="1"/>
          </p:nvPr>
        </p:nvSpPr>
        <p:spPr/>
        <p:txBody>
          <a:bodyPr>
            <a:normAutofit lnSpcReduction="10000"/>
          </a:bodyPr>
          <a:lstStyle/>
          <a:p>
            <a:r>
              <a:rPr lang="hu-HU" sz="2000" dirty="0" smtClean="0"/>
              <a:t>Mit vizsgál a Hivatal?</a:t>
            </a:r>
          </a:p>
          <a:p>
            <a:r>
              <a:rPr lang="hu-HU" sz="2000" u="sng" dirty="0" smtClean="0"/>
              <a:t>a minta világviszonylatban új-e? </a:t>
            </a:r>
            <a:r>
              <a:rPr lang="hu-HU" sz="2000" dirty="0" smtClean="0"/>
              <a:t>(a bejelentés napját megelőzően azzal azonos, vagy attól csak lényegtelen részletekben különböző formai kialakítású terméket sem belföldön, sem külföldön nem forgalmaztak, mutattak be újságban televízióban vagy kiállításon, nem jutott nyilvánosságra valamely szabadalmi hivatalhoz tett bejelentés révén. )</a:t>
            </a:r>
          </a:p>
          <a:p>
            <a:r>
              <a:rPr lang="hu-HU" sz="2000" u="sng" dirty="0" smtClean="0"/>
              <a:t>egyéni jellegű-e? </a:t>
            </a:r>
            <a:r>
              <a:rPr lang="hu-HU" sz="2000" dirty="0" smtClean="0"/>
              <a:t>(A minta akkor egyéni jellegű, ha a tájékozott használóra, a korábban nyilvánosságra jutott mintákhoz képest, eltérő összbenyomást tesz.) Szembetűnő különbség legyen!</a:t>
            </a:r>
          </a:p>
          <a:p>
            <a:r>
              <a:rPr lang="hu-HU" sz="2000" dirty="0" smtClean="0"/>
              <a:t>Megfizették-e a bejelentési díjat? (32 000 Ft + 6 400/további mintánként)</a:t>
            </a:r>
          </a:p>
          <a:p>
            <a:r>
              <a:rPr lang="hu-HU" sz="2000" dirty="0" smtClean="0"/>
              <a:t>Újdonságkutatást végez, amit jelentésben összesít</a:t>
            </a:r>
          </a:p>
          <a:p>
            <a:r>
              <a:rPr lang="hu-HU" sz="2000" dirty="0" smtClean="0"/>
              <a:t>Alaki és érdemi vizsgálat</a:t>
            </a:r>
          </a:p>
          <a:p>
            <a:r>
              <a:rPr lang="hu-HU" sz="2000" dirty="0" smtClean="0"/>
              <a:t>Ha a minta és a bejelentés valamennyi lajstromozási követelménynek megfelel: megadja 5 évre az oltalmat + okiratot állít ki + meghirdeti</a:t>
            </a:r>
            <a:endParaRPr lang="hu-HU" sz="2000" dirty="0"/>
          </a:p>
        </p:txBody>
      </p:sp>
    </p:spTree>
    <p:extLst>
      <p:ext uri="{BB962C8B-B14F-4D97-AF65-F5344CB8AC3E}">
        <p14:creationId xmlns:p14="http://schemas.microsoft.com/office/powerpoint/2010/main" val="3648791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Védjegyoltalom Magyarországon</a:t>
            </a:r>
            <a:endParaRPr lang="hu-HU" dirty="0"/>
          </a:p>
        </p:txBody>
      </p:sp>
      <p:sp>
        <p:nvSpPr>
          <p:cNvPr id="3" name="Tartalom helye 2"/>
          <p:cNvSpPr>
            <a:spLocks noGrp="1"/>
          </p:cNvSpPr>
          <p:nvPr>
            <p:ph idx="1"/>
          </p:nvPr>
        </p:nvSpPr>
        <p:spPr/>
        <p:txBody>
          <a:bodyPr>
            <a:normAutofit fontScale="25000" lnSpcReduction="20000"/>
          </a:bodyPr>
          <a:lstStyle/>
          <a:p>
            <a:r>
              <a:rPr lang="hu-HU" sz="7200" b="1" dirty="0" smtClean="0"/>
              <a:t>Először </a:t>
            </a:r>
            <a:r>
              <a:rPr lang="hu-HU" sz="7200" b="1" dirty="0"/>
              <a:t>beszéljünk a formai követelményekről.</a:t>
            </a:r>
            <a:endParaRPr lang="hu-HU" sz="7200" dirty="0"/>
          </a:p>
          <a:p>
            <a:pPr lvl="0"/>
            <a:r>
              <a:rPr lang="hu-HU" sz="7200" dirty="0"/>
              <a:t>Nemzeti lajstromozás: </a:t>
            </a:r>
            <a:r>
              <a:rPr lang="hu-HU" sz="7200" dirty="0" smtClean="0"/>
              <a:t>csak </a:t>
            </a:r>
            <a:r>
              <a:rPr lang="hu-HU" sz="7200" dirty="0" err="1" smtClean="0"/>
              <a:t>Mo</a:t>
            </a:r>
            <a:r>
              <a:rPr lang="hu-HU" sz="7200" dirty="0"/>
              <a:t>. területére biztosít oltalmat.</a:t>
            </a:r>
          </a:p>
          <a:p>
            <a:pPr lvl="0"/>
            <a:r>
              <a:rPr lang="hu-HU" sz="7200" dirty="0" smtClean="0"/>
              <a:t>kell-e </a:t>
            </a:r>
            <a:r>
              <a:rPr lang="hu-HU" sz="7200" dirty="0"/>
              <a:t>jogi segítség? Csak az Európai gazdasági Térségen kívüli bejelentőnek kötelező ügyvédet, vagy szabadalmi ügyvivőt megbízni.</a:t>
            </a:r>
          </a:p>
          <a:p>
            <a:pPr lvl="0"/>
            <a:r>
              <a:rPr lang="hu-HU" sz="7200" dirty="0"/>
              <a:t>Tudnunk kell, mi a különbség a választható megjelölések között.</a:t>
            </a:r>
          </a:p>
          <a:p>
            <a:r>
              <a:rPr lang="hu-HU" sz="7200" dirty="0"/>
              <a:t>Védjegy – ennek fogalmát már tisztáztuk</a:t>
            </a:r>
          </a:p>
          <a:p>
            <a:r>
              <a:rPr lang="hu-HU" sz="7200" dirty="0"/>
              <a:t>együttes védjegy – amely valamely egyesület, köztestület, vagy egyesülés tagjainak áruit vagy szolgáltatását különbözteti meg másokétól. nem az egyesület, egyesülés stb. lesz a védjegy használatára jogosult, hanem a tagjai (COOP, IPOSZ, OKISZ)</a:t>
            </a:r>
          </a:p>
          <a:p>
            <a:r>
              <a:rPr lang="hu-HU" sz="7200" dirty="0"/>
              <a:t>tanúsító védjegy – megszabott minőségi követelményeket kielégítő áru vagy szolgáltatás vonatkozásában bárki használhatja, aki megfelel a tanúsító védjegy tulajdonosa által megszabott feltételeknek</a:t>
            </a:r>
          </a:p>
          <a:p>
            <a:pPr lvl="0"/>
            <a:r>
              <a:rPr lang="hu-HU" sz="7200" dirty="0"/>
              <a:t>szóvédjegy vagy ábrás védjegy (egy bejelentésben csak egy megjelölés lehet) Csatolni kell az ábrás megjelölést egy külön nyomaton, minimum 5X6, </a:t>
            </a:r>
            <a:r>
              <a:rPr lang="hu-HU" sz="7200" dirty="0" err="1"/>
              <a:t>max</a:t>
            </a:r>
            <a:r>
              <a:rPr lang="hu-HU" sz="7200" dirty="0"/>
              <a:t>. 10X12 cm méretben</a:t>
            </a:r>
          </a:p>
          <a:p>
            <a:pPr lvl="0"/>
            <a:r>
              <a:rPr lang="hu-HU" sz="7200" dirty="0"/>
              <a:t>Árujegyzék: Nizzai Osztályozás. Áruk és Szolgáltatások osztályba sorolása: vagy valamennyi árura, vagy tételesen felsorolt árukra.</a:t>
            </a:r>
          </a:p>
          <a:p>
            <a:endParaRPr lang="hu-HU" dirty="0"/>
          </a:p>
        </p:txBody>
      </p:sp>
    </p:spTree>
    <p:extLst>
      <p:ext uri="{BB962C8B-B14F-4D97-AF65-F5344CB8AC3E}">
        <p14:creationId xmlns:p14="http://schemas.microsoft.com/office/powerpoint/2010/main" val="3635475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Védjegybejelentés</a:t>
            </a:r>
            <a:endParaRPr lang="hu-HU" dirty="0"/>
          </a:p>
        </p:txBody>
      </p:sp>
      <p:sp>
        <p:nvSpPr>
          <p:cNvPr id="3" name="Tartalom helye 2"/>
          <p:cNvSpPr>
            <a:spLocks noGrp="1"/>
          </p:cNvSpPr>
          <p:nvPr>
            <p:ph idx="1"/>
          </p:nvPr>
        </p:nvSpPr>
        <p:spPr/>
        <p:txBody>
          <a:bodyPr/>
          <a:lstStyle/>
          <a:p>
            <a:r>
              <a:rPr lang="hu-HU" dirty="0" smtClean="0"/>
              <a:t>Gyakorlati tudnivalók:</a:t>
            </a:r>
          </a:p>
          <a:p>
            <a:r>
              <a:rPr lang="hu-HU" b="1" dirty="0" smtClean="0"/>
              <a:t>A bejelentés összeállítása</a:t>
            </a:r>
            <a:endParaRPr lang="hu-HU" dirty="0" smtClean="0"/>
          </a:p>
          <a:p>
            <a:endParaRPr lang="hu-HU" dirty="0" smtClean="0"/>
          </a:p>
          <a:p>
            <a:r>
              <a:rPr lang="hu-HU" dirty="0" smtClean="0"/>
              <a:t>Kérem az alábbi megjelölés </a:t>
            </a:r>
            <a:r>
              <a:rPr lang="hu-HU" dirty="0" err="1" smtClean="0"/>
              <a:t>védjegykénti</a:t>
            </a:r>
            <a:r>
              <a:rPr lang="hu-HU" dirty="0" smtClean="0"/>
              <a:t> lajstromozását az 1997. évi XI. tv. alapján</a:t>
            </a:r>
            <a:endParaRPr lang="hu-HU" dirty="0"/>
          </a:p>
        </p:txBody>
      </p:sp>
    </p:spTree>
    <p:extLst>
      <p:ext uri="{BB962C8B-B14F-4D97-AF65-F5344CB8AC3E}">
        <p14:creationId xmlns:p14="http://schemas.microsoft.com/office/powerpoint/2010/main" val="1717428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Védjegy-lajstromozási eljárás</a:t>
            </a:r>
            <a:endParaRPr lang="hu-HU" dirty="0"/>
          </a:p>
        </p:txBody>
      </p:sp>
      <p:sp>
        <p:nvSpPr>
          <p:cNvPr id="3" name="Tartalom helye 2"/>
          <p:cNvSpPr>
            <a:spLocks noGrp="1"/>
          </p:cNvSpPr>
          <p:nvPr>
            <p:ph idx="1"/>
          </p:nvPr>
        </p:nvSpPr>
        <p:spPr/>
        <p:txBody>
          <a:bodyPr>
            <a:normAutofit fontScale="85000" lnSpcReduction="20000"/>
          </a:bodyPr>
          <a:lstStyle/>
          <a:p>
            <a:r>
              <a:rPr lang="hu-HU" dirty="0" smtClean="0"/>
              <a:t>Mit vizsgál a Hivatal?</a:t>
            </a:r>
          </a:p>
          <a:p>
            <a:r>
              <a:rPr lang="hu-HU" dirty="0" smtClean="0"/>
              <a:t>Jól jelöltük-e meg az árujegyzéket?</a:t>
            </a:r>
          </a:p>
          <a:p>
            <a:r>
              <a:rPr lang="hu-HU" dirty="0" smtClean="0"/>
              <a:t>Megfizettük-e a bejelentési díjat,</a:t>
            </a:r>
          </a:p>
          <a:p>
            <a:r>
              <a:rPr lang="hu-HU" dirty="0" smtClean="0"/>
              <a:t>Van-e árujegyzék?</a:t>
            </a:r>
          </a:p>
          <a:p>
            <a:r>
              <a:rPr lang="hu-HU" dirty="0" smtClean="0"/>
              <a:t>Alaki vizsgálat</a:t>
            </a:r>
          </a:p>
          <a:p>
            <a:r>
              <a:rPr lang="hu-HU" dirty="0" smtClean="0"/>
              <a:t>Védjegykutatás, kutatási jelentés</a:t>
            </a:r>
          </a:p>
          <a:p>
            <a:r>
              <a:rPr lang="hu-HU" dirty="0" smtClean="0"/>
              <a:t>Érdemi vizsgálat</a:t>
            </a:r>
          </a:p>
          <a:p>
            <a:r>
              <a:rPr lang="hu-HU" dirty="0" smtClean="0"/>
              <a:t>meghirdetés,</a:t>
            </a:r>
          </a:p>
          <a:p>
            <a:r>
              <a:rPr lang="hu-HU" dirty="0" smtClean="0"/>
              <a:t>3 hónapos felszólalási idő</a:t>
            </a:r>
          </a:p>
          <a:p>
            <a:r>
              <a:rPr lang="hu-HU" dirty="0" smtClean="0"/>
              <a:t>Dönt az oltalomról: 10 évre lajstromozás, okirat</a:t>
            </a:r>
          </a:p>
        </p:txBody>
      </p:sp>
    </p:spTree>
    <p:extLst>
      <p:ext uri="{BB962C8B-B14F-4D97-AF65-F5344CB8AC3E}">
        <p14:creationId xmlns:p14="http://schemas.microsoft.com/office/powerpoint/2010/main" val="1731701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Versenyjogi védelem</a:t>
            </a:r>
            <a:endParaRPr lang="hu-HU" dirty="0"/>
          </a:p>
        </p:txBody>
      </p:sp>
      <p:sp>
        <p:nvSpPr>
          <p:cNvPr id="3" name="Tartalom helye 2"/>
          <p:cNvSpPr>
            <a:spLocks noGrp="1"/>
          </p:cNvSpPr>
          <p:nvPr>
            <p:ph idx="1"/>
          </p:nvPr>
        </p:nvSpPr>
        <p:spPr/>
        <p:txBody>
          <a:bodyPr>
            <a:normAutofit fontScale="70000" lnSpcReduction="20000"/>
          </a:bodyPr>
          <a:lstStyle/>
          <a:p>
            <a:r>
              <a:rPr lang="hu-HU" dirty="0" smtClean="0"/>
              <a:t>Az oltalmakhoz képest kisegítő jellegű:</a:t>
            </a:r>
          </a:p>
          <a:p>
            <a:r>
              <a:rPr lang="hu-HU" dirty="0" smtClean="0"/>
              <a:t>Jellegbitorlás tényállása: ha a piacon használt megjelölésre</a:t>
            </a:r>
          </a:p>
          <a:p>
            <a:r>
              <a:rPr lang="hu-HU" dirty="0" smtClean="0"/>
              <a:t>- nincs szerzői jogi védelem</a:t>
            </a:r>
          </a:p>
          <a:p>
            <a:r>
              <a:rPr lang="hu-HU" dirty="0" smtClean="0"/>
              <a:t>- nem oltalmazható egyik oltalomfajtával sem, de mégis sérelmes, hogy egy a forgalomban már ismert, de nem védett szellemi teljesítményt más piaci szereplő a saját céljára használ fel:</a:t>
            </a:r>
          </a:p>
          <a:p>
            <a:r>
              <a:rPr lang="hu-HU" dirty="0"/>
              <a:t>A jellegbitorlás („szolgai utánzás”) megállapításának feltétele, hogy a </a:t>
            </a:r>
            <a:r>
              <a:rPr lang="hu-HU" dirty="0" smtClean="0"/>
              <a:t>versenytárs áruja </a:t>
            </a:r>
            <a:r>
              <a:rPr lang="hu-HU" dirty="0"/>
              <a:t>a magyar piacon ismert, és az utánzat oly mértékben hasonlít az </a:t>
            </a:r>
            <a:r>
              <a:rPr lang="hu-HU" dirty="0" smtClean="0"/>
              <a:t>eredetihez, hogy </a:t>
            </a:r>
            <a:r>
              <a:rPr lang="hu-HU" dirty="0"/>
              <a:t>az összetévesztés veszélye reális. </a:t>
            </a:r>
            <a:endParaRPr lang="hu-HU" dirty="0" smtClean="0"/>
          </a:p>
          <a:p>
            <a:r>
              <a:rPr lang="hu-HU" dirty="0" smtClean="0"/>
              <a:t>A </a:t>
            </a:r>
            <a:r>
              <a:rPr lang="hu-HU" dirty="0"/>
              <a:t>versenyjogi jogsértés akkor valósul </a:t>
            </a:r>
            <a:r>
              <a:rPr lang="hu-HU" dirty="0" smtClean="0"/>
              <a:t>meg, ha </a:t>
            </a:r>
            <a:r>
              <a:rPr lang="hu-HU" dirty="0"/>
              <a:t>az utánzatról az eredeti termék gyártójára vagy magára az eredeti </a:t>
            </a:r>
            <a:r>
              <a:rPr lang="hu-HU" dirty="0" smtClean="0"/>
              <a:t>árura asszociálnak </a:t>
            </a:r>
            <a:r>
              <a:rPr lang="hu-HU" dirty="0"/>
              <a:t>a fogyasztók.</a:t>
            </a:r>
          </a:p>
          <a:p>
            <a:endParaRPr lang="hu-HU" dirty="0"/>
          </a:p>
        </p:txBody>
      </p:sp>
    </p:spTree>
    <p:extLst>
      <p:ext uri="{BB962C8B-B14F-4D97-AF65-F5344CB8AC3E}">
        <p14:creationId xmlns:p14="http://schemas.microsoft.com/office/powerpoint/2010/main" val="2388677201"/>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TotalTime>
  <Words>703</Words>
  <Application>Microsoft Office PowerPoint</Application>
  <PresentationFormat>Diavetítés a képernyőre (4:3 oldalarány)</PresentationFormat>
  <Paragraphs>69</Paragraphs>
  <Slides>9</Slides>
  <Notes>1</Notes>
  <HiddenSlides>0</HiddenSlides>
  <MMClips>0</MMClips>
  <ScaleCrop>false</ScaleCrop>
  <HeadingPairs>
    <vt:vector size="4" baseType="variant">
      <vt:variant>
        <vt:lpstr>Téma</vt:lpstr>
      </vt:variant>
      <vt:variant>
        <vt:i4>1</vt:i4>
      </vt:variant>
      <vt:variant>
        <vt:lpstr>Diacímek</vt:lpstr>
      </vt:variant>
      <vt:variant>
        <vt:i4>9</vt:i4>
      </vt:variant>
    </vt:vector>
  </HeadingPairs>
  <TitlesOfParts>
    <vt:vector size="10" baseType="lpstr">
      <vt:lpstr>Office-téma</vt:lpstr>
      <vt:lpstr>designjog</vt:lpstr>
      <vt:lpstr>A design jogi védelme</vt:lpstr>
      <vt:lpstr>Formatervezési mintaoltalom Magyarországon</vt:lpstr>
      <vt:lpstr>Formatervezési mintaoltalmi bejelentés</vt:lpstr>
      <vt:lpstr>A formatervezési mintaoltalmi engedélyezési eljárás</vt:lpstr>
      <vt:lpstr>Védjegyoltalom Magyarországon</vt:lpstr>
      <vt:lpstr>Védjegybejelentés</vt:lpstr>
      <vt:lpstr>Védjegy-lajstromozási eljárás</vt:lpstr>
      <vt:lpstr>Versenyjogi védelem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designjog</dc:title>
  <dc:creator>Katalin</dc:creator>
  <cp:lastModifiedBy>Katalin</cp:lastModifiedBy>
  <cp:revision>14</cp:revision>
  <cp:lastPrinted>2013-07-03T23:12:50Z</cp:lastPrinted>
  <dcterms:created xsi:type="dcterms:W3CDTF">2013-07-03T14:59:56Z</dcterms:created>
  <dcterms:modified xsi:type="dcterms:W3CDTF">2013-07-06T19:45:19Z</dcterms:modified>
  <cp:contentStatus>Végleges</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